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78" r:id="rId2"/>
    <p:sldId id="256" r:id="rId3"/>
    <p:sldId id="261" r:id="rId4"/>
    <p:sldId id="257" r:id="rId5"/>
    <p:sldId id="291" r:id="rId6"/>
    <p:sldId id="292" r:id="rId7"/>
    <p:sldId id="293" r:id="rId8"/>
    <p:sldId id="294" r:id="rId9"/>
    <p:sldId id="307" r:id="rId10"/>
    <p:sldId id="295" r:id="rId11"/>
    <p:sldId id="297" r:id="rId12"/>
    <p:sldId id="270" r:id="rId13"/>
    <p:sldId id="263" r:id="rId14"/>
    <p:sldId id="299" r:id="rId15"/>
    <p:sldId id="296" r:id="rId16"/>
    <p:sldId id="306" r:id="rId17"/>
    <p:sldId id="298" r:id="rId18"/>
    <p:sldId id="300" r:id="rId19"/>
    <p:sldId id="271" r:id="rId20"/>
    <p:sldId id="262" r:id="rId21"/>
    <p:sldId id="272" r:id="rId22"/>
    <p:sldId id="264" r:id="rId23"/>
    <p:sldId id="301" r:id="rId24"/>
    <p:sldId id="273" r:id="rId25"/>
    <p:sldId id="265" r:id="rId26"/>
    <p:sldId id="303" r:id="rId27"/>
    <p:sldId id="274" r:id="rId28"/>
    <p:sldId id="266" r:id="rId29"/>
    <p:sldId id="302" r:id="rId30"/>
    <p:sldId id="275" r:id="rId31"/>
    <p:sldId id="277" r:id="rId32"/>
    <p:sldId id="304" r:id="rId33"/>
    <p:sldId id="279" r:id="rId34"/>
    <p:sldId id="276" r:id="rId35"/>
    <p:sldId id="267" r:id="rId36"/>
    <p:sldId id="280" r:id="rId37"/>
    <p:sldId id="268" r:id="rId38"/>
    <p:sldId id="269" r:id="rId39"/>
    <p:sldId id="281" r:id="rId40"/>
    <p:sldId id="288" r:id="rId41"/>
    <p:sldId id="282" r:id="rId42"/>
    <p:sldId id="305" r:id="rId43"/>
    <p:sldId id="289" r:id="rId44"/>
    <p:sldId id="283" r:id="rId45"/>
    <p:sldId id="290" r:id="rId46"/>
    <p:sldId id="284" r:id="rId47"/>
    <p:sldId id="285" r:id="rId48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64A"/>
    <a:srgbClr val="616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>
        <p:scale>
          <a:sx n="80" d="100"/>
          <a:sy n="80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2E9A-451B-45F4-BA0A-E9EFD7CC192F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FF52-7AD5-4D10-A6B3-1B4F37B5AF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5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83B2-71BD-48A6-A4A4-AD7B54B6B50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1.receita.fazenda.gov.br/sistemas/default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08823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Controller Plus Informática LTDA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3476600"/>
            <a:ext cx="8352928" cy="1752600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Passos para gerar arquivos Sped e validação no PVA Programa Validador e Assinador</a:t>
            </a:r>
            <a:endParaRPr lang="pt-BR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  <p:pic>
        <p:nvPicPr>
          <p:cNvPr id="11" name="Imagem 10" descr="cabecalho_contro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862" y="0"/>
            <a:ext cx="8229600" cy="681617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</a:rPr>
              <a:t>Geração emergencial do Mapa</a:t>
            </a:r>
            <a:endParaRPr lang="pt-BR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4470" y="1248881"/>
            <a:ext cx="2907706" cy="3976358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pt-BR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MPORTANTE!</a:t>
            </a:r>
          </a:p>
          <a:p>
            <a:endParaRPr lang="pt-BR" dirty="0"/>
          </a:p>
          <a:p>
            <a:pPr algn="just"/>
            <a:r>
              <a:rPr lang="pt-BR" sz="2100" dirty="0">
                <a:solidFill>
                  <a:schemeClr val="tx2">
                    <a:lumMod val="50000"/>
                  </a:schemeClr>
                </a:solidFill>
              </a:rPr>
              <a:t>Esta resolução será utilizada somente quando o valor das vendas está incorreto e o cliente não possui mais o arquivo para reprocessamento.</a:t>
            </a:r>
          </a:p>
          <a:p>
            <a:pPr algn="just"/>
            <a:r>
              <a:rPr lang="pt-BR" sz="2100" dirty="0">
                <a:solidFill>
                  <a:schemeClr val="tx2">
                    <a:lumMod val="50000"/>
                  </a:schemeClr>
                </a:solidFill>
              </a:rPr>
              <a:t>Antes de gerar será necessário salvar o Mapa Resumo atual para possíveis correções nas informações de GTIN e CUPOM.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9" y="116632"/>
            <a:ext cx="612067" cy="564985"/>
          </a:xfrm>
          <a:prstGeom prst="rect">
            <a:avLst/>
          </a:prstGeom>
        </p:spPr>
      </p:pic>
      <p:pic>
        <p:nvPicPr>
          <p:cNvPr id="9" name="Imagem 8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25305" r="32205" b="21440"/>
          <a:stretch>
            <a:fillRect/>
          </a:stretch>
        </p:blipFill>
        <p:spPr bwMode="auto">
          <a:xfrm>
            <a:off x="3234519" y="1276176"/>
            <a:ext cx="5673365" cy="43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5235" y="532303"/>
            <a:ext cx="7967229" cy="545866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Operacional &gt; Fiscal/ Mapa Resumo (...) &gt;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Geração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1970"/>
            <a:ext cx="8229600" cy="830831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Análise pela tabela vendas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272" y="525161"/>
            <a:ext cx="7649570" cy="639762"/>
          </a:xfrm>
        </p:spPr>
        <p:txBody>
          <a:bodyPr anchor="ctr">
            <a:noAutofit/>
          </a:bodyPr>
          <a:lstStyle/>
          <a:p>
            <a:pPr algn="ctr"/>
            <a:r>
              <a:rPr lang="pt-BR" sz="1800" dirty="0" smtClean="0"/>
              <a:t>Relatórios &gt; Gerador de Relatórios&gt; Pesquisas &gt; Vendas por Loja e ECF</a:t>
            </a:r>
            <a:endParaRPr lang="pt-BR" sz="1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9" y="116632"/>
            <a:ext cx="612067" cy="564985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10916" r="27029" b="15684"/>
          <a:stretch/>
        </p:blipFill>
        <p:spPr bwMode="auto">
          <a:xfrm>
            <a:off x="586854" y="1159288"/>
            <a:ext cx="8083239" cy="50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 - CPGestor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Sped– com Inventário e </a:t>
            </a:r>
            <a:r>
              <a:rPr lang="pt-BR" sz="2800" dirty="0" smtClean="0"/>
              <a:t>sem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90" y="259107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Integrar Dados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Fiscais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14724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Integração &gt; Importar Dados Fiscais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1007" r="1353" b="4891"/>
          <a:stretch/>
        </p:blipFill>
        <p:spPr bwMode="auto">
          <a:xfrm>
            <a:off x="477671" y="928047"/>
            <a:ext cx="8171713" cy="53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77671" y="3506725"/>
            <a:ext cx="2019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/>
              <a:t>Após preencher os campos da tela e clicar no botão “Processar Carga Direta </a:t>
            </a:r>
            <a:r>
              <a:rPr lang="pt-BR" b="1" dirty="0" smtClean="0"/>
              <a:t>do    </a:t>
            </a:r>
            <a:r>
              <a:rPr lang="pt-BR" b="1" dirty="0"/>
              <a:t>CP-Gestor”, o sistema deverá importar as informações do sistema CP-Gestor.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6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667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Cadastro de ECF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3661" y="496542"/>
            <a:ext cx="7492621" cy="639762"/>
          </a:xfrm>
        </p:spPr>
        <p:txBody>
          <a:bodyPr anchor="ctr"/>
          <a:lstStyle/>
          <a:p>
            <a:pPr algn="ctr"/>
            <a:r>
              <a:rPr lang="pt-BR" dirty="0" smtClean="0"/>
              <a:t>Cadastro &gt; Estabelecimento &gt; Informações de ECF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23" y="136277"/>
            <a:ext cx="612067" cy="564985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1112365"/>
            <a:ext cx="68294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818867" y="4880464"/>
            <a:ext cx="767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 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No campo Data Registro, colocar  o dia em que o ECF em questão começou a funcionar. Esta data não pode ser alterada após a gravação.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62611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Relatório de Inconsistências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4492" y="675301"/>
            <a:ext cx="8181833" cy="639762"/>
          </a:xfrm>
        </p:spPr>
        <p:txBody>
          <a:bodyPr/>
          <a:lstStyle/>
          <a:p>
            <a:pPr algn="ctr"/>
            <a:r>
              <a:rPr lang="pt-BR" dirty="0" smtClean="0"/>
              <a:t>Inconsistências encontradas durante a Integração dos ECF’s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22629"/>
            <a:ext cx="725818" cy="669986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r="1594" b="9887"/>
          <a:stretch/>
        </p:blipFill>
        <p:spPr bwMode="auto">
          <a:xfrm>
            <a:off x="642242" y="1440936"/>
            <a:ext cx="7754602" cy="431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2196936" y="2315688"/>
            <a:ext cx="807522" cy="712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62611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Relatório de Inconsistências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4492" y="675301"/>
            <a:ext cx="8181833" cy="639762"/>
          </a:xfrm>
        </p:spPr>
        <p:txBody>
          <a:bodyPr/>
          <a:lstStyle/>
          <a:p>
            <a:pPr algn="ctr"/>
            <a:r>
              <a:rPr lang="pt-BR" dirty="0" smtClean="0"/>
              <a:t>Inconsistências encontradas durante a Integração dos ECF’s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22629"/>
            <a:ext cx="725818" cy="669986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925" r="23865" b="44760"/>
          <a:stretch/>
        </p:blipFill>
        <p:spPr bwMode="auto">
          <a:xfrm>
            <a:off x="1136958" y="1757547"/>
            <a:ext cx="6879312" cy="31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18805" y="2719449"/>
            <a:ext cx="2042556" cy="142504"/>
          </a:xfrm>
          <a:prstGeom prst="rect">
            <a:avLst/>
          </a:prstGeom>
          <a:solidFill>
            <a:srgbClr val="ECB64A"/>
          </a:solidFill>
          <a:ln>
            <a:solidFill>
              <a:srgbClr val="ECB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874322" y="3014353"/>
            <a:ext cx="1735777" cy="142504"/>
          </a:xfrm>
          <a:prstGeom prst="rect">
            <a:avLst/>
          </a:prstGeom>
          <a:solidFill>
            <a:srgbClr val="ECB64A"/>
          </a:solidFill>
          <a:ln>
            <a:solidFill>
              <a:srgbClr val="ECB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3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776240"/>
          </a:xfrm>
        </p:spPr>
        <p:txBody>
          <a:bodyPr>
            <a:normAutofit/>
          </a:bodyPr>
          <a:lstStyle/>
          <a:p>
            <a:r>
              <a:rPr lang="pt-BR" dirty="0" smtClean="0"/>
              <a:t>Logs de Integração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9307" y="647993"/>
            <a:ext cx="8696111" cy="921494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pt-BR" dirty="0" smtClean="0"/>
              <a:t>Aqui são apresentadas as informações que foram encontradas mas necessitam de ajustes para compor o movimento mensal em questão.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51" y="122629"/>
            <a:ext cx="612067" cy="564985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7960" r="25106" b="19427"/>
          <a:stretch/>
        </p:blipFill>
        <p:spPr bwMode="auto">
          <a:xfrm>
            <a:off x="941694" y="1560035"/>
            <a:ext cx="7374361" cy="43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65714" y="4263241"/>
            <a:ext cx="1508167" cy="71252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9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910" y="122629"/>
            <a:ext cx="8229600" cy="69435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Integração de Inventário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87174" y="574247"/>
            <a:ext cx="7542427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Integrar &gt; Integrar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ados Fiscais &gt; Inventário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22629"/>
            <a:ext cx="725818" cy="669986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6509" r="17764" b="5643"/>
          <a:stretch/>
        </p:blipFill>
        <p:spPr bwMode="auto">
          <a:xfrm>
            <a:off x="479407" y="1146409"/>
            <a:ext cx="8366827" cy="500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Resumo - CPGestor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 – com Inventário e sem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116" y="1772816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CP Fiscal 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Integração de Dados Fiscais</a:t>
            </a:r>
            <a:endParaRPr lang="pt-BR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8916" y="4077072"/>
            <a:ext cx="6400800" cy="144016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Arquivos Sped Contribuições, </a:t>
            </a: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Sped Fiscal e Inventário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16629" y="1160061"/>
            <a:ext cx="8323256" cy="4861228"/>
            <a:chOff x="516629" y="1160061"/>
            <a:chExt cx="8323256" cy="486122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1" t="7704" r="7799" b="4536"/>
            <a:stretch/>
          </p:blipFill>
          <p:spPr bwMode="auto">
            <a:xfrm>
              <a:off x="516629" y="1160061"/>
              <a:ext cx="8323256" cy="486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/>
            <p:cNvSpPr/>
            <p:nvPr/>
          </p:nvSpPr>
          <p:spPr>
            <a:xfrm>
              <a:off x="655093" y="1528550"/>
              <a:ext cx="1542197" cy="122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Analisar Relatórios</a:t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9208" y="404664"/>
            <a:ext cx="7931224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Relatórios&gt; Resumos Fiscais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01006" y="2755973"/>
            <a:ext cx="607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 smtClean="0"/>
              <a:t>Este relatório apresenta algumas visões ao usuário que auxiliam no acompanhamento do que está sendo enviado no arquivo do SPED Fiscal ou SPED Contribuições.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Resumo - CPGestor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 – com Inventário e sem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Natureza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Receita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1925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Natureza de Receita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r="2600" b="2353"/>
          <a:stretch/>
        </p:blipFill>
        <p:spPr bwMode="auto">
          <a:xfrm>
            <a:off x="271918" y="1241946"/>
            <a:ext cx="8567967" cy="466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72667" y="1397094"/>
            <a:ext cx="3547805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 Natureza de Receita tem que ser classificada de acordo com o CST orientador, para detalhamento das receitas isentas, não </a:t>
            </a:r>
            <a:r>
              <a:rPr lang="pt-BR" sz="1600" dirty="0" smtClean="0"/>
              <a:t>alcançadas </a:t>
            </a:r>
            <a:r>
              <a:rPr lang="pt-BR" sz="1600" dirty="0"/>
              <a:t>pela incidência da contribuição, sujeiras a alíquota zero ou de vendas com suspensão.</a:t>
            </a:r>
          </a:p>
        </p:txBody>
      </p:sp>
    </p:spTree>
    <p:extLst>
      <p:ext uri="{BB962C8B-B14F-4D97-AF65-F5344CB8AC3E}">
        <p14:creationId xmlns:p14="http://schemas.microsoft.com/office/powerpoint/2010/main" val="3258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376" y="107080"/>
            <a:ext cx="8229600" cy="66705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Tabelas da Natureza de Receita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292" y="547551"/>
            <a:ext cx="7265651" cy="639762"/>
          </a:xfrm>
        </p:spPr>
        <p:txBody>
          <a:bodyPr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http://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www1.receita.fazenda.gov.br/sped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43" y="200111"/>
            <a:ext cx="612067" cy="56498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45917" y="1236602"/>
            <a:ext cx="87852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Tabela 4.3.10: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Produtos Sujeitos à Incidência Monofásica da Contribuição  Social 		              Alíquotas Diferenciadas (CST 02 e 04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36563"/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Tabela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4.3.11: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Produtos Sujeitos à Incidência Monofásica da Contribuição Social </a:t>
            </a:r>
          </a:p>
          <a:p>
            <a:pPr lvl="1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                      Alíquotas por Unidade de Medida de Produto (CST 03 e 04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36563"/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Tabela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4.3.12: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Produtos Sujeitos à Subst. Tributária da Contribuição Social (CST 05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722313" indent="-285750"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Tabela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4.3.13: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Produtos Sujeitos à Alíquota Zero da Contribuição Social (CST 06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Tabela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4.3.14: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Operações com Isenção da Contribuição Social (CST 07)</a:t>
            </a:r>
          </a:p>
          <a:p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Tabela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4.3.15: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Operações sem Incidência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da Contribuição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Social (CST 08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Tabela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4.3.16: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Operações com Suspensão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da Contribuição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Social (CST 09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Resumo - CPGestor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 – com Inventário e sem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812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Tipo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Crédito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" y="548680"/>
            <a:ext cx="867645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Tipos de Créditos.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22" y="116632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04"/>
          <a:stretch/>
        </p:blipFill>
        <p:spPr>
          <a:xfrm>
            <a:off x="539552" y="1146054"/>
            <a:ext cx="8136904" cy="5019250"/>
          </a:xfrm>
        </p:spPr>
      </p:pic>
      <p:sp>
        <p:nvSpPr>
          <p:cNvPr id="10" name="CaixaDeTexto 9"/>
          <p:cNvSpPr txBox="1"/>
          <p:nvPr/>
        </p:nvSpPr>
        <p:spPr>
          <a:xfrm>
            <a:off x="2101755" y="4047397"/>
            <a:ext cx="6574700" cy="82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580" b="1" dirty="0" smtClean="0"/>
              <a:t>Aqui será consolidado o crédito relativo a apuração do período; específico para cada tipo de crédito, vinculados a receita tributada, receitas não tributadas e exportação.</a:t>
            </a:r>
            <a:endParaRPr lang="pt-BR" sz="1580" b="1" dirty="0"/>
          </a:p>
        </p:txBody>
      </p:sp>
    </p:spTree>
    <p:extLst>
      <p:ext uri="{BB962C8B-B14F-4D97-AF65-F5344CB8AC3E}">
        <p14:creationId xmlns:p14="http://schemas.microsoft.com/office/powerpoint/2010/main" val="23246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61246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Tipo de Crédito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0376" y="1139315"/>
            <a:ext cx="8290797" cy="639762"/>
          </a:xfrm>
        </p:spPr>
        <p:txBody>
          <a:bodyPr/>
          <a:lstStyle/>
          <a:p>
            <a:pPr algn="ctr"/>
            <a:r>
              <a:rPr lang="pt-BR" dirty="0" smtClean="0"/>
              <a:t>Tabela utilizada para o Mapeamento do Tipo de Crédito</a:t>
            </a:r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40" y="65380"/>
            <a:ext cx="612067" cy="564985"/>
          </a:xfrm>
          <a:prstGeom prst="rect">
            <a:avLst/>
          </a:prstGeom>
        </p:spPr>
      </p:pic>
      <p:sp>
        <p:nvSpPr>
          <p:cNvPr id="9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0376" y="2811438"/>
            <a:ext cx="8290797" cy="1330975"/>
          </a:xfrm>
        </p:spPr>
        <p:txBody>
          <a:bodyPr/>
          <a:lstStyle/>
          <a:p>
            <a:pPr algn="ctr"/>
            <a:r>
              <a:rPr lang="pt-BR" b="0" dirty="0"/>
              <a:t>Tabela 4.3.6 - Tabela Código de Tipo de Crédito - Versão 1.0.1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1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Resumo - CPGestor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Sped– com Inventário e sem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6029"/>
            <a:ext cx="8229600" cy="95073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Apuração e Fechamento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Contribuições&gt;Controle de Escrituração PIS/COFINS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Fiscal&gt; Controle de Escrituração ICMS/IPI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268760"/>
            <a:ext cx="7493781" cy="5013668"/>
          </a:xfrm>
        </p:spPr>
      </p:pic>
      <p:sp>
        <p:nvSpPr>
          <p:cNvPr id="10" name="Retângulo 9"/>
          <p:cNvSpPr/>
          <p:nvPr/>
        </p:nvSpPr>
        <p:spPr>
          <a:xfrm>
            <a:off x="2707574" y="2113807"/>
            <a:ext cx="5367647" cy="45719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2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5" y="116632"/>
            <a:ext cx="8229600" cy="708001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Apuração e Fechamento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71246" y="593411"/>
            <a:ext cx="7499176" cy="1223201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pt-BR" sz="2000" dirty="0"/>
              <a:t>O processo de apuração e fechamento do mês armazena os dados de maneira sintetizada para a geração do arquivo para o SPED.</a:t>
            </a:r>
          </a:p>
          <a:p>
            <a:pPr algn="ctr"/>
            <a:endParaRPr lang="pt-BR" sz="2000" dirty="0"/>
          </a:p>
        </p:txBody>
      </p:sp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22" y="116632"/>
            <a:ext cx="612067" cy="56498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1" r="88147" b="54512"/>
          <a:stretch/>
        </p:blipFill>
        <p:spPr bwMode="auto">
          <a:xfrm>
            <a:off x="368487" y="1502715"/>
            <a:ext cx="1786200" cy="27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9" y="3192445"/>
            <a:ext cx="5276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2018207" y="1951623"/>
            <a:ext cx="411709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012831" y="2417921"/>
            <a:ext cx="422461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012831" y="2925163"/>
            <a:ext cx="422461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361046" y="1705959"/>
            <a:ext cx="601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Será utilizado para voltar a trabalhar com um mês já finalizado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350271" y="2055831"/>
            <a:ext cx="609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Será utilizado para gerar os valores relacionados ao Registro M </a:t>
            </a:r>
          </a:p>
          <a:p>
            <a:r>
              <a:rPr lang="pt-BR" dirty="0" smtClean="0"/>
              <a:t>dos arquivos Sped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332676" y="2664872"/>
            <a:ext cx="620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Será utilizado para fechar um mês e incluir o protocolo de envio </a:t>
            </a:r>
          </a:p>
          <a:p>
            <a:r>
              <a:rPr lang="pt-BR" dirty="0" smtClean="0"/>
              <a:t>do arquivo</a:t>
            </a:r>
            <a:endParaRPr lang="pt-BR" dirty="0"/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2018207" y="3794079"/>
            <a:ext cx="1558122" cy="11258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2934269" y="3814538"/>
            <a:ext cx="642061" cy="38896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" name="Elipse 10239"/>
          <p:cNvSpPr/>
          <p:nvPr/>
        </p:nvSpPr>
        <p:spPr>
          <a:xfrm rot="21152616">
            <a:off x="286603" y="4121618"/>
            <a:ext cx="3317022" cy="15857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Tela de inserção do Protocolo de Envio da Escrituração EFD Contribuições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8452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 - CPGestor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 – </a:t>
            </a:r>
            <a:r>
              <a:rPr lang="pt-BR" sz="2800" dirty="0"/>
              <a:t>c</a:t>
            </a:r>
            <a:r>
              <a:rPr lang="pt-BR" sz="2800" dirty="0" smtClean="0"/>
              <a:t>om Inventário e sem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Compactar </a:t>
            </a:r>
            <a:r>
              <a:rPr lang="pt-BR" sz="2800" dirty="0"/>
              <a:t>Arquivo Sped</a:t>
            </a:r>
          </a:p>
        </p:txBody>
      </p:sp>
    </p:spTree>
    <p:extLst>
      <p:ext uri="{BB962C8B-B14F-4D97-AF65-F5344CB8AC3E}">
        <p14:creationId xmlns:p14="http://schemas.microsoft.com/office/powerpoint/2010/main" val="2267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Resumo - CPGestor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 – com Inventário e sem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Gerar Arquivo Sped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778720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Geração de Arquivos&gt; SPED EFD</a:t>
            </a:r>
          </a:p>
        </p:txBody>
      </p:sp>
      <p:pic>
        <p:nvPicPr>
          <p:cNvPr id="4" name="Imagem 3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06" y="136276"/>
            <a:ext cx="612067" cy="5649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497512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preencher os campos da tela e clicar no botão “Exportar  Arquivo”, o sistema deverá Gerar o arquivo no “Diretório” indicado no centro da tela. Ao final do processamento, abrir o arquivo através do Programa Validador e Assinador da </a:t>
            </a:r>
            <a:r>
              <a:rPr lang="pt-BR" dirty="0" smtClean="0"/>
              <a:t>SEFAZ.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9124" r="16925" b="24670"/>
          <a:stretch/>
        </p:blipFill>
        <p:spPr bwMode="auto">
          <a:xfrm>
            <a:off x="406433" y="878441"/>
            <a:ext cx="8372151" cy="41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873830" y="4548250"/>
            <a:ext cx="4049485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8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197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Gerar Arquivo Sped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99" y="1071081"/>
            <a:ext cx="8267439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/>
              <a:t>Este aviso é visualizado quando o arquivo a ser gerado não passou pelas etapas anteriores. </a:t>
            </a:r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06" y="136276"/>
            <a:ext cx="612067" cy="5649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8" t="65817" r="14093" b="7972"/>
          <a:stretch/>
        </p:blipFill>
        <p:spPr bwMode="auto">
          <a:xfrm>
            <a:off x="314348" y="2156347"/>
            <a:ext cx="8532577" cy="24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116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PVA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Programa Validador e Assinador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8916" y="4077072"/>
            <a:ext cx="6400800" cy="144016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Importação, Análise de erros e Exportação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58633" cy="1152128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Instalação</a:t>
            </a: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9013" y="1340768"/>
            <a:ext cx="8219256" cy="936104"/>
          </a:xfrm>
        </p:spPr>
        <p:txBody>
          <a:bodyPr/>
          <a:lstStyle/>
          <a:p>
            <a:pPr algn="ctr"/>
            <a:r>
              <a:rPr lang="pt-BR" dirty="0">
                <a:hlinkClick r:id="rId2"/>
              </a:rPr>
              <a:t>http://www1.receita.fazenda.gov.br/sistemas/default.htm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0505" y="1920601"/>
            <a:ext cx="8056178" cy="3168352"/>
          </a:xfrm>
        </p:spPr>
        <p:txBody>
          <a:bodyPr>
            <a:normAutofit lnSpcReduction="10000"/>
          </a:bodyPr>
          <a:lstStyle/>
          <a:p>
            <a:pPr algn="just"/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b="1" dirty="0" smtClean="0"/>
              <a:t>Acessar o link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b="1" dirty="0" smtClean="0"/>
              <a:t>Escolher Sped Contribuições (PIS/COFINS) ou </a:t>
            </a:r>
          </a:p>
          <a:p>
            <a:pPr marL="0" indent="0" algn="just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Sped Fiscal (ICMS/IPI)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b="1" dirty="0" smtClean="0"/>
              <a:t>Instalar versão compatível com seu Sistema Operacional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b="1" dirty="0" smtClean="0"/>
              <a:t>Verificar novas atualizações mensalmente</a:t>
            </a:r>
            <a:endParaRPr lang="pt-BR" sz="2800" b="1" dirty="0"/>
          </a:p>
          <a:p>
            <a:pPr algn="just"/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</p:txBody>
      </p:sp>
    </p:spTree>
    <p:extLst>
      <p:ext uri="{BB962C8B-B14F-4D97-AF65-F5344CB8AC3E}">
        <p14:creationId xmlns:p14="http://schemas.microsoft.com/office/powerpoint/2010/main" val="41882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70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880818"/>
            <a:ext cx="8730969" cy="55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Contribuições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8565" r="79779" b="84999"/>
          <a:stretch/>
        </p:blipFill>
        <p:spPr bwMode="auto">
          <a:xfrm>
            <a:off x="348359" y="1981260"/>
            <a:ext cx="3002508" cy="6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/>
        </p:blipFill>
        <p:spPr bwMode="auto">
          <a:xfrm>
            <a:off x="5553701" y="1916832"/>
            <a:ext cx="3266771" cy="41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367764" y="2852936"/>
            <a:ext cx="3185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0685" y="3191490"/>
            <a:ext cx="3019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Gerar Apuração das Contribuições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239938" y="3623538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64207" y="391157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79512" y="4271610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  <p:grpSp>
        <p:nvGrpSpPr>
          <p:cNvPr id="2052" name="Grupo 2051"/>
          <p:cNvGrpSpPr/>
          <p:nvPr/>
        </p:nvGrpSpPr>
        <p:grpSpPr>
          <a:xfrm>
            <a:off x="456648" y="2564904"/>
            <a:ext cx="2387160" cy="1728192"/>
            <a:chOff x="539552" y="2564904"/>
            <a:chExt cx="2387160" cy="1728192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2926712" y="2564904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>
              <a:off x="539552" y="2585553"/>
              <a:ext cx="0" cy="1707543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1187624" y="2564904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>
              <a:off x="1849613" y="2585553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2411760" y="2564904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5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Fiscal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1" y="1628800"/>
            <a:ext cx="3486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73974" y="2658398"/>
            <a:ext cx="1728192" cy="1368152"/>
            <a:chOff x="683568" y="2348880"/>
            <a:chExt cx="1728192" cy="1368152"/>
          </a:xfrm>
        </p:grpSpPr>
        <p:cxnSp>
          <p:nvCxnSpPr>
            <p:cNvPr id="14" name="Conector de seta reta 13"/>
            <p:cNvCxnSpPr/>
            <p:nvPr/>
          </p:nvCxnSpPr>
          <p:spPr>
            <a:xfrm>
              <a:off x="2411760" y="2348880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683568" y="2348880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1331640" y="2369529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1907704" y="2348880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2334"/>
            <a:ext cx="2410686" cy="5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798110" y="2874422"/>
            <a:ext cx="368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 Fiscal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468220" y="3234462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02709" y="366651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1520" y="3954542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38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32464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dirty="0" smtClean="0">
                <a:solidFill>
                  <a:schemeClr val="tx2">
                    <a:lumMod val="50000"/>
                  </a:schemeClr>
                </a:solidFill>
              </a:rPr>
              <a:t>Análise de Vendas x Mapa Resumo</a:t>
            </a:r>
            <a:r>
              <a:rPr lang="pt-BR" sz="3800" dirty="0"/>
              <a:t/>
            </a:r>
            <a:br>
              <a:rPr lang="pt-BR" sz="3800" dirty="0"/>
            </a:br>
            <a:endParaRPr lang="pt-BR" sz="3800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idx="1"/>
          </p:nvPr>
        </p:nvSpPr>
        <p:spPr>
          <a:xfrm>
            <a:off x="488524" y="810615"/>
            <a:ext cx="8288943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CPGestor - Relatórios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&gt; Vendas&gt; Análises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Valores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2304256"/>
          </a:xfrm>
        </p:spPr>
      </p:pic>
      <p:sp>
        <p:nvSpPr>
          <p:cNvPr id="3" name="Retângulo 2"/>
          <p:cNvSpPr/>
          <p:nvPr/>
        </p:nvSpPr>
        <p:spPr>
          <a:xfrm>
            <a:off x="2627784" y="2276872"/>
            <a:ext cx="7200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83968" y="2276872"/>
            <a:ext cx="7200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454188" y="2276872"/>
            <a:ext cx="72008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224570"/>
            <a:ext cx="84226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/>
              <a:t>Este </a:t>
            </a:r>
            <a:r>
              <a:rPr lang="pt-BR" sz="2000" dirty="0"/>
              <a:t>relatório apresenta as vendas dentro do período solicitado e compara o valor das vendas X valor do mapa resumo. Teoricamente, não deverá apresentar nenhuma diferença na coluna </a:t>
            </a:r>
            <a:r>
              <a:rPr lang="pt-BR" sz="2000" dirty="0" smtClean="0"/>
              <a:t>“Diferença </a:t>
            </a:r>
            <a:r>
              <a:rPr lang="pt-BR" sz="2000" dirty="0"/>
              <a:t>PDV x MAPA</a:t>
            </a:r>
            <a:r>
              <a:rPr lang="pt-BR" sz="2000" dirty="0" smtClean="0"/>
              <a:t>.”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3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</p:txBody>
      </p:sp>
    </p:spTree>
    <p:extLst>
      <p:ext uri="{BB962C8B-B14F-4D97-AF65-F5344CB8AC3E}">
        <p14:creationId xmlns:p14="http://schemas.microsoft.com/office/powerpoint/2010/main" val="15278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44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Validação de Erros e Advertências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9592" y="1006600"/>
            <a:ext cx="7416824" cy="639762"/>
          </a:xfrm>
        </p:spPr>
        <p:txBody>
          <a:bodyPr anchor="ctr"/>
          <a:lstStyle/>
          <a:p>
            <a:pPr algn="ctr"/>
            <a:r>
              <a:rPr lang="pt-BR" dirty="0" smtClean="0"/>
              <a:t> Tela de resumos dos Erros e Avisos</a:t>
            </a:r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63" y="122628"/>
            <a:ext cx="612067" cy="564985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/>
          <a:stretch/>
        </p:blipFill>
        <p:spPr bwMode="auto">
          <a:xfrm>
            <a:off x="316424" y="1844581"/>
            <a:ext cx="8631387" cy="31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52" y="260989"/>
            <a:ext cx="8229600" cy="136309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Validação de Erros e Advertências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887105" y="1193919"/>
            <a:ext cx="7790224" cy="63976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63" y="122628"/>
            <a:ext cx="612067" cy="5649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990742"/>
            <a:ext cx="8437444" cy="43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5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</p:txBody>
      </p:sp>
    </p:spTree>
    <p:extLst>
      <p:ext uri="{BB962C8B-B14F-4D97-AF65-F5344CB8AC3E}">
        <p14:creationId xmlns:p14="http://schemas.microsoft.com/office/powerpoint/2010/main" val="15530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Abertura de Arquivos existente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Relatórios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Blocos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71052" b="29563"/>
          <a:stretch/>
        </p:blipFill>
        <p:spPr bwMode="auto">
          <a:xfrm>
            <a:off x="4790613" y="1340768"/>
            <a:ext cx="3766533" cy="45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r="75174" b="27412"/>
          <a:stretch/>
        </p:blipFill>
        <p:spPr bwMode="auto">
          <a:xfrm>
            <a:off x="683568" y="1340768"/>
            <a:ext cx="3384376" cy="46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</p:txBody>
      </p:sp>
    </p:spTree>
    <p:extLst>
      <p:ext uri="{BB962C8B-B14F-4D97-AF65-F5344CB8AC3E}">
        <p14:creationId xmlns:p14="http://schemas.microsoft.com/office/powerpoint/2010/main" val="3091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32800"/>
            <a:ext cx="8229600" cy="940966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7118" y="772240"/>
            <a:ext cx="815933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EFD Contribuições &gt;  Exportar Arquivo &gt; Escolher escrituração &gt; Escolher local para salvar.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Espaço Reservado para Conteúdo 2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6216"/>
            <a:ext cx="8648667" cy="3888432"/>
          </a:xfrm>
        </p:spPr>
      </p:pic>
    </p:spTree>
    <p:extLst>
      <p:ext uri="{BB962C8B-B14F-4D97-AF65-F5344CB8AC3E}">
        <p14:creationId xmlns:p14="http://schemas.microsoft.com/office/powerpoint/2010/main" val="6802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919705">
            <a:off x="383084" y="2221553"/>
            <a:ext cx="5410944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Dúvidas?</a:t>
            </a:r>
            <a:endParaRPr lang="pt-BR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2132831" cy="5163696"/>
          </a:xfrm>
        </p:spPr>
      </p:pic>
    </p:spTree>
    <p:extLst>
      <p:ext uri="{BB962C8B-B14F-4D97-AF65-F5344CB8AC3E}">
        <p14:creationId xmlns:p14="http://schemas.microsoft.com/office/powerpoint/2010/main" val="20533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32464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dirty="0" smtClean="0">
                <a:solidFill>
                  <a:schemeClr val="tx2">
                    <a:lumMod val="50000"/>
                  </a:schemeClr>
                </a:solidFill>
              </a:rPr>
              <a:t>Análise de Vendas x Mapa Resumo</a:t>
            </a:r>
            <a:r>
              <a:rPr lang="pt-BR" sz="3800" dirty="0"/>
              <a:t/>
            </a:r>
            <a:br>
              <a:rPr lang="pt-BR" sz="3800" dirty="0"/>
            </a:br>
            <a:endParaRPr lang="pt-BR" sz="3800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idx="1"/>
          </p:nvPr>
        </p:nvSpPr>
        <p:spPr>
          <a:xfrm>
            <a:off x="488524" y="810615"/>
            <a:ext cx="8288943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CPGestor - Relatórios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&gt; Vendas&gt; Análises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Valores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2304256"/>
          </a:xfrm>
        </p:spPr>
      </p:pic>
      <p:sp>
        <p:nvSpPr>
          <p:cNvPr id="9" name="Retângulo 8"/>
          <p:cNvSpPr/>
          <p:nvPr/>
        </p:nvSpPr>
        <p:spPr>
          <a:xfrm>
            <a:off x="7092280" y="2276872"/>
            <a:ext cx="1008112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224570"/>
            <a:ext cx="8422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/>
              <a:t>Observar também a coluna</a:t>
            </a:r>
            <a:r>
              <a:rPr lang="pt-BR" dirty="0"/>
              <a:t> </a:t>
            </a:r>
            <a:r>
              <a:rPr lang="pt-BR" b="1" u="sng" dirty="0" smtClean="0"/>
              <a:t>Código de Barras não Encontrado.</a:t>
            </a:r>
            <a:r>
              <a:rPr lang="pt-BR" sz="2000" dirty="0" smtClean="0"/>
              <a:t> Ele mostra todas as vendas que foram efetuadas no mês onde o produto não está cadastrado no CPGestor.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885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pt-BR" sz="3800" dirty="0">
                <a:solidFill>
                  <a:schemeClr val="tx2">
                    <a:lumMod val="50000"/>
                  </a:schemeClr>
                </a:solidFill>
              </a:rPr>
              <a:t>Algumas situações referente as diferenças em Vendas X Mapa Resumo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1968" y="2060848"/>
            <a:ext cx="8226496" cy="2664296"/>
          </a:xfrm>
        </p:spPr>
        <p:txBody>
          <a:bodyPr anchor="t">
            <a:normAutofit/>
          </a:bodyPr>
          <a:lstStyle/>
          <a:p>
            <a:pPr marL="285750" indent="-285750" algn="just">
              <a:buFont typeface="Calibri" panose="020F050202020403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Mapa Resumo menor que a Venda – (lançar manualmente o Mapa)</a:t>
            </a:r>
          </a:p>
          <a:p>
            <a:pPr marL="285750" indent="-285750" algn="just">
              <a:buFont typeface="Calibri" panose="020F0502020204030204" pitchFamily="34" charset="0"/>
              <a:buChar char="•"/>
            </a:pPr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Calibri" panose="020F050202020403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Mapa Resumo maior que a Venda – (refazer a leitura das vendas)</a:t>
            </a:r>
          </a:p>
          <a:p>
            <a:pPr algn="just"/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Calibri" panose="020F050202020403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Código de Barras não encontrado – (verificar os códigos com a frente de caixa para vinculá-los a produtos semelhantes no CPGestor)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63" y="188640"/>
            <a:ext cx="612067" cy="564985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782960"/>
          </a:xfrm>
        </p:spPr>
        <p:txBody>
          <a:bodyPr>
            <a:normAutofit/>
          </a:bodyPr>
          <a:lstStyle/>
          <a:p>
            <a:r>
              <a:rPr lang="pt-BR" sz="3800" dirty="0">
                <a:solidFill>
                  <a:schemeClr val="tx2">
                    <a:lumMod val="50000"/>
                  </a:schemeClr>
                </a:solidFill>
              </a:rPr>
              <a:t>Lançamento manual do Mapa Resumo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7545" y="1052736"/>
            <a:ext cx="8219256" cy="525736"/>
          </a:xfrm>
        </p:spPr>
        <p:txBody>
          <a:bodyPr anchor="t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Operacional &gt; Fiscal/ Mapa Resumo (...) &gt; Lançamento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9" y="116632"/>
            <a:ext cx="612067" cy="564985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t="27570" r="17974" b="34765"/>
          <a:stretch/>
        </p:blipFill>
        <p:spPr bwMode="auto">
          <a:xfrm>
            <a:off x="467544" y="1839905"/>
            <a:ext cx="8340211" cy="29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Vincular </a:t>
            </a:r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</a:rPr>
              <a:t>código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de barras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8712968" cy="525735"/>
          </a:xfrm>
        </p:spPr>
        <p:txBody>
          <a:bodyPr anchor="ctr">
            <a:normAutofit fontScale="92500"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Operacional &gt; Integração com a frente de caixa &gt; Diferença nas vendas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9" y="116632"/>
            <a:ext cx="612067" cy="564985"/>
          </a:xfrm>
          <a:prstGeom prst="rect">
            <a:avLst/>
          </a:prstGeom>
        </p:spPr>
      </p:pic>
      <p:pic>
        <p:nvPicPr>
          <p:cNvPr id="8" name="Imagem 7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9374" r="39616" b="33546"/>
          <a:stretch/>
        </p:blipFill>
        <p:spPr bwMode="auto">
          <a:xfrm>
            <a:off x="703317" y="1113686"/>
            <a:ext cx="7731002" cy="49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4" y="1254514"/>
            <a:ext cx="3562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22" r="25458" b="34832"/>
          <a:stretch/>
        </p:blipFill>
        <p:spPr bwMode="auto">
          <a:xfrm>
            <a:off x="3763851" y="2702314"/>
            <a:ext cx="5346621" cy="21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05" y="6873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5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57200" y="-62251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Vincular </a:t>
            </a:r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</a:rPr>
              <a:t>código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de barras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7504" y="633721"/>
            <a:ext cx="8712968" cy="525735"/>
          </a:xfrm>
        </p:spPr>
        <p:txBody>
          <a:bodyPr anchor="ctr">
            <a:normAutofit fontScale="92500"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Operacional &gt; Integração com a frente de caixa &gt; Diferença nas vendas</a:t>
            </a:r>
          </a:p>
        </p:txBody>
      </p:sp>
    </p:spTree>
    <p:extLst>
      <p:ext uri="{BB962C8B-B14F-4D97-AF65-F5344CB8AC3E}">
        <p14:creationId xmlns:p14="http://schemas.microsoft.com/office/powerpoint/2010/main" val="15582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1206</Words>
  <Application>Microsoft Office PowerPoint</Application>
  <PresentationFormat>Apresentação na tela (4:3)</PresentationFormat>
  <Paragraphs>215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Controller Plus Informática LTDA</vt:lpstr>
      <vt:lpstr>CP Fiscal  Integração de Dados Fiscais</vt:lpstr>
      <vt:lpstr>O que veremos?</vt:lpstr>
      <vt:lpstr>Análise de Vendas x Mapa Resumo </vt:lpstr>
      <vt:lpstr>Análise de Vendas x Mapa Resumo </vt:lpstr>
      <vt:lpstr>Algumas situações referente as diferenças em Vendas X Mapa Resumo</vt:lpstr>
      <vt:lpstr>Lançamento manual do Mapa Resumo</vt:lpstr>
      <vt:lpstr>Vincular código de barras</vt:lpstr>
      <vt:lpstr>Apresentação do PowerPoint</vt:lpstr>
      <vt:lpstr>Geração emergencial do Mapa</vt:lpstr>
      <vt:lpstr>Análise pela tabela vendas</vt:lpstr>
      <vt:lpstr>O que veremos?</vt:lpstr>
      <vt:lpstr>Integrar Dados Fiscais</vt:lpstr>
      <vt:lpstr>Cadastro de ECF</vt:lpstr>
      <vt:lpstr>Relatório de Inconsistências</vt:lpstr>
      <vt:lpstr>Relatório de Inconsistências</vt:lpstr>
      <vt:lpstr>Logs de Integração</vt:lpstr>
      <vt:lpstr>Integração de Inventário</vt:lpstr>
      <vt:lpstr>O que veremos?</vt:lpstr>
      <vt:lpstr>Analisar Relatórios </vt:lpstr>
      <vt:lpstr>O que veremos?</vt:lpstr>
      <vt:lpstr>Informar Natureza de Receita</vt:lpstr>
      <vt:lpstr>Tabelas da Natureza de Receita</vt:lpstr>
      <vt:lpstr>O que veremos?</vt:lpstr>
      <vt:lpstr>Informar Tipo de Crédito</vt:lpstr>
      <vt:lpstr>Informar Tipo de Crédito</vt:lpstr>
      <vt:lpstr>O que veremos?</vt:lpstr>
      <vt:lpstr>Apuração e Fechamento</vt:lpstr>
      <vt:lpstr>Apuração e Fechamento</vt:lpstr>
      <vt:lpstr>O que veremos?</vt:lpstr>
      <vt:lpstr>Gerar Arquivo Sped</vt:lpstr>
      <vt:lpstr>Gerar Arquivo Sped</vt:lpstr>
      <vt:lpstr>PVA Programa Validador e Assinador </vt:lpstr>
      <vt:lpstr>O que veremos?</vt:lpstr>
      <vt:lpstr>Instalação</vt:lpstr>
      <vt:lpstr>O que veremos?</vt:lpstr>
      <vt:lpstr>Importação</vt:lpstr>
      <vt:lpstr>Importação</vt:lpstr>
      <vt:lpstr>Importação</vt:lpstr>
      <vt:lpstr>O que veremos?</vt:lpstr>
      <vt:lpstr>Validação de Erros e Advertências </vt:lpstr>
      <vt:lpstr>Validação de Erros e Advertências </vt:lpstr>
      <vt:lpstr>O que veremos?</vt:lpstr>
      <vt:lpstr>Abertura de Arquivos existente </vt:lpstr>
      <vt:lpstr>O que veremos?</vt:lpstr>
      <vt:lpstr>Exportação</vt:lpstr>
      <vt:lpstr>Dúvidas?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295</cp:revision>
  <cp:lastPrinted>2014-05-19T13:54:04Z</cp:lastPrinted>
  <dcterms:created xsi:type="dcterms:W3CDTF">2013-11-14T13:18:25Z</dcterms:created>
  <dcterms:modified xsi:type="dcterms:W3CDTF">2014-09-15T17:44:37Z</dcterms:modified>
</cp:coreProperties>
</file>