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78" r:id="rId2"/>
    <p:sldId id="256" r:id="rId3"/>
    <p:sldId id="261" r:id="rId4"/>
    <p:sldId id="257" r:id="rId5"/>
    <p:sldId id="270" r:id="rId6"/>
    <p:sldId id="263" r:id="rId7"/>
    <p:sldId id="271" r:id="rId8"/>
    <p:sldId id="262" r:id="rId9"/>
    <p:sldId id="272" r:id="rId10"/>
    <p:sldId id="264" r:id="rId11"/>
    <p:sldId id="273" r:id="rId12"/>
    <p:sldId id="265" r:id="rId13"/>
    <p:sldId id="274" r:id="rId14"/>
    <p:sldId id="266" r:id="rId15"/>
    <p:sldId id="275" r:id="rId16"/>
    <p:sldId id="277" r:id="rId17"/>
    <p:sldId id="279" r:id="rId18"/>
    <p:sldId id="276" r:id="rId19"/>
    <p:sldId id="267" r:id="rId20"/>
    <p:sldId id="280" r:id="rId21"/>
    <p:sldId id="268" r:id="rId22"/>
    <p:sldId id="269" r:id="rId23"/>
    <p:sldId id="281" r:id="rId24"/>
    <p:sldId id="288" r:id="rId25"/>
    <p:sldId id="282" r:id="rId26"/>
    <p:sldId id="289" r:id="rId27"/>
    <p:sldId id="283" r:id="rId28"/>
    <p:sldId id="290" r:id="rId29"/>
    <p:sldId id="284" r:id="rId30"/>
    <p:sldId id="291" r:id="rId31"/>
    <p:sldId id="292" r:id="rId32"/>
    <p:sldId id="285" r:id="rId33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94660"/>
  </p:normalViewPr>
  <p:slideViewPr>
    <p:cSldViewPr>
      <p:cViewPr>
        <p:scale>
          <a:sx n="70" d="100"/>
          <a:sy n="70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2E9A-451B-45F4-BA0A-E9EFD7CC192F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8FF52-7AD5-4D10-A6B3-1B4F37B5AF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35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83B2-71BD-48A6-A4A4-AD7B54B6B509}" type="datetimeFigureOut">
              <a:rPr lang="pt-BR" smtClean="0"/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88A4-7C4D-42A8-BD9F-EAB839979B5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1.receita.fazenda.gov.br/sistemas/default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208823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Controller Plus Informática LTDA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395537" y="3501008"/>
            <a:ext cx="8352928" cy="1584176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CP Downloader e CP Manifesto</a:t>
            </a:r>
            <a:endParaRPr lang="pt-BR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Passos </a:t>
            </a:r>
            <a:r>
              <a:rPr lang="pt-BR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a manifestação das Notas Fiscais.</a:t>
            </a:r>
            <a:endParaRPr lang="pt-BR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  <p:pic>
        <p:nvPicPr>
          <p:cNvPr id="11" name="Imagem 10" descr="cabecalho_control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171400"/>
            <a:ext cx="93610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Informar Natureza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Receita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219256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 Mapeamento de Ajustes de Indicador de Natureza de Receita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r="2600" b="2353"/>
          <a:stretch/>
        </p:blipFill>
        <p:spPr bwMode="auto">
          <a:xfrm>
            <a:off x="271918" y="1340768"/>
            <a:ext cx="8567967" cy="45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72667" y="1397094"/>
            <a:ext cx="3547805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 Natureza de Receita tem que ser classificada de acordo com o CST orientador, para detalhamento das receitas isentas, não </a:t>
            </a:r>
            <a:r>
              <a:rPr lang="pt-BR" sz="1600" dirty="0" smtClean="0"/>
              <a:t>alcançadas </a:t>
            </a:r>
            <a:r>
              <a:rPr lang="pt-BR" sz="1600" dirty="0"/>
              <a:t>pela incidência da contribuição, </a:t>
            </a:r>
            <a:r>
              <a:rPr lang="pt-BR" sz="1600" dirty="0" smtClean="0"/>
              <a:t>sujeitas </a:t>
            </a:r>
            <a:r>
              <a:rPr lang="pt-BR" sz="1600" dirty="0"/>
              <a:t>a alíquota zero ou de vendas com suspensão.</a:t>
            </a:r>
          </a:p>
        </p:txBody>
      </p:sp>
    </p:spTree>
    <p:extLst>
      <p:ext uri="{BB962C8B-B14F-4D97-AF65-F5344CB8AC3E}">
        <p14:creationId xmlns:p14="http://schemas.microsoft.com/office/powerpoint/2010/main" val="3258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Informar Tipo de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Crédito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" y="628998"/>
            <a:ext cx="867645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 Mapeamento de Ajustes de Indicador de Tipos de Créditos.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22" y="116632"/>
            <a:ext cx="612067" cy="564985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04"/>
          <a:stretch/>
        </p:blipFill>
        <p:spPr>
          <a:xfrm>
            <a:off x="539552" y="1218062"/>
            <a:ext cx="8136904" cy="5019250"/>
          </a:xfrm>
        </p:spPr>
      </p:pic>
      <p:sp>
        <p:nvSpPr>
          <p:cNvPr id="10" name="CaixaDeTexto 9"/>
          <p:cNvSpPr txBox="1"/>
          <p:nvPr/>
        </p:nvSpPr>
        <p:spPr>
          <a:xfrm>
            <a:off x="1907704" y="4119405"/>
            <a:ext cx="6930770" cy="8217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580" b="1" dirty="0" smtClean="0"/>
              <a:t>Aqui será consolidado o crédito relativo a operação do período, específico para cada tipo de crédito vinculados a receitas tributadas, vinculados a receitas não tributadas e vinculados a exportação.</a:t>
            </a:r>
            <a:endParaRPr lang="pt-BR" sz="1580" b="1" dirty="0"/>
          </a:p>
        </p:txBody>
      </p:sp>
    </p:spTree>
    <p:extLst>
      <p:ext uri="{BB962C8B-B14F-4D97-AF65-F5344CB8AC3E}">
        <p14:creationId xmlns:p14="http://schemas.microsoft.com/office/powerpoint/2010/main" val="23246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86029"/>
            <a:ext cx="8229600" cy="95073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Apuração e Fechamento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Contribuições&gt;Controle de Escrituração PIS/COFINS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62068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EFD Fiscal&gt; Controle de Escrituração ICMS/IPI</a:t>
            </a: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28226" cy="5013668"/>
          </a:xfrm>
        </p:spPr>
      </p:pic>
      <p:sp>
        <p:nvSpPr>
          <p:cNvPr id="4" name="CaixaDeTexto 3"/>
          <p:cNvSpPr txBox="1"/>
          <p:nvPr/>
        </p:nvSpPr>
        <p:spPr>
          <a:xfrm>
            <a:off x="5076056" y="1484784"/>
            <a:ext cx="3024336" cy="1938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pt-BR" sz="2000" dirty="0"/>
              <a:t>O processo de apuração e fechamento do mês armazena os dados de maneira sintetizada para a geração do arquivo para o SPED</a:t>
            </a:r>
            <a:r>
              <a:rPr lang="pt-BR" sz="20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02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Gerar Arquivo Sped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7787208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Geração de Arquivos&gt; SPED EFD</a:t>
            </a:r>
          </a:p>
        </p:txBody>
      </p:sp>
      <p:pic>
        <p:nvPicPr>
          <p:cNvPr id="4" name="Imagem 3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4" y="908720"/>
            <a:ext cx="8136724" cy="4392488"/>
          </a:xfrm>
        </p:spPr>
      </p:pic>
      <p:sp>
        <p:nvSpPr>
          <p:cNvPr id="3" name="CaixaDeTexto 2"/>
          <p:cNvSpPr txBox="1"/>
          <p:nvPr/>
        </p:nvSpPr>
        <p:spPr>
          <a:xfrm>
            <a:off x="395536" y="5085184"/>
            <a:ext cx="8496944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Após preencher os campos da tela e clicar no botão “Exportar  Arquivo”, o sistema deverá Gerar o arquivo no “Diretório” indicado no centro da tela. Ao final do processamento, abrir o arquivo através do Programa Validador e Assinador da </a:t>
            </a:r>
            <a:r>
              <a:rPr lang="pt-BR" dirty="0" smtClean="0"/>
              <a:t>SEFAZ.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68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3116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PVA</a:t>
            </a:r>
            <a:b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Programa Validador e Assinador</a:t>
            </a:r>
            <a:r>
              <a:rPr lang="pt-BR" sz="4000" dirty="0"/>
              <a:t/>
            </a:r>
            <a:br>
              <a:rPr lang="pt-BR" sz="4000" dirty="0"/>
            </a:br>
            <a:endParaRPr lang="pt-BR" sz="40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8916" y="4077072"/>
            <a:ext cx="6400800" cy="144016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Importação, Análise de erros e Exportação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m 3" descr="cabecalho_contro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58633" cy="1152128"/>
          </a:xfrm>
          <a:prstGeom prst="rect">
            <a:avLst/>
          </a:prstGeom>
        </p:spPr>
      </p:pic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Instalação</a:t>
            </a:r>
            <a:endParaRPr lang="pt-BR" sz="40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9013" y="1340768"/>
            <a:ext cx="8219256" cy="936104"/>
          </a:xfrm>
        </p:spPr>
        <p:txBody>
          <a:bodyPr/>
          <a:lstStyle/>
          <a:p>
            <a:pPr algn="ctr"/>
            <a:r>
              <a:rPr lang="pt-BR" dirty="0">
                <a:hlinkClick r:id="rId2"/>
              </a:rPr>
              <a:t>http://www1.receita.fazenda.gov.br/sistemas/default.htm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806" y="1988841"/>
            <a:ext cx="7770618" cy="3168352"/>
          </a:xfrm>
        </p:spPr>
        <p:txBody>
          <a:bodyPr/>
          <a:lstStyle/>
          <a:p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Acessar o link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Escolher Sped Contribuições (PIS/COFINS) ou </a:t>
            </a:r>
          </a:p>
          <a:p>
            <a:pPr marL="0" indent="0"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 Sped Fiscal (ICMS/IPI)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Instalar versão compatível com seu Sistema Operacional</a:t>
            </a:r>
            <a:endParaRPr lang="pt-BR" sz="2800" b="1" dirty="0"/>
          </a:p>
          <a:p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Download </a:t>
            </a:r>
            <a:r>
              <a:rPr lang="pt-B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 Manifesto de </a:t>
            </a:r>
            <a:r>
              <a:rPr lang="pt-BR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NF´s</a:t>
            </a:r>
            <a:endParaRPr lang="pt-BR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Imagem 3" descr="cabecalho_controll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71400"/>
            <a:ext cx="9361040" cy="1296144"/>
          </a:xfrm>
          <a:prstGeom prst="rect">
            <a:avLst/>
          </a:prstGeom>
        </p:spPr>
      </p:pic>
      <p:pic>
        <p:nvPicPr>
          <p:cNvPr id="5" name="Imagem 4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1" y="5517232"/>
            <a:ext cx="9144000" cy="136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41882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70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8" y="880818"/>
            <a:ext cx="8730969" cy="55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539552" y="1268760"/>
            <a:ext cx="43204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>
            <a:off x="755576" y="1772816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39552" y="2266118"/>
            <a:ext cx="4276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Clique neste botão.</a:t>
            </a:r>
          </a:p>
          <a:p>
            <a:r>
              <a:rPr lang="pt-BR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Na tela que surge, encontre o arquivo </a:t>
            </a:r>
            <a:r>
              <a:rPr lang="pt-BR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sped</a:t>
            </a:r>
            <a:r>
              <a:rPr lang="pt-BR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.</a:t>
            </a:r>
            <a:endParaRPr lang="pt-BR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765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Espaço Reservado para Texto 26"/>
          <p:cNvSpPr>
            <a:spLocks noGrp="1"/>
          </p:cNvSpPr>
          <p:nvPr>
            <p:ph type="body" sz="quarter" idx="3"/>
          </p:nvPr>
        </p:nvSpPr>
        <p:spPr>
          <a:xfrm>
            <a:off x="611561" y="1124744"/>
            <a:ext cx="8075240" cy="639762"/>
          </a:xfrm>
        </p:spPr>
        <p:txBody>
          <a:bodyPr anchor="t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Sped Contribuições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8565" r="79779" b="84999"/>
          <a:stretch/>
        </p:blipFill>
        <p:spPr bwMode="auto">
          <a:xfrm>
            <a:off x="348359" y="1981260"/>
            <a:ext cx="3002508" cy="60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/>
          <a:stretch/>
        </p:blipFill>
        <p:spPr bwMode="auto">
          <a:xfrm>
            <a:off x="5553701" y="1916832"/>
            <a:ext cx="3266771" cy="418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367764" y="2852936"/>
            <a:ext cx="3185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Verificar Pendências de Escrituração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0685" y="3191490"/>
            <a:ext cx="3019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Gerar Apuração das Contribuições</a:t>
            </a:r>
            <a:endParaRPr lang="pt-BR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239938" y="3623538"/>
            <a:ext cx="166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Abrir Escrituração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64207" y="3911570"/>
            <a:ext cx="1990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Importar Escrituração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79512" y="4271610"/>
            <a:ext cx="259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Criar nova Escrituração Fiscal</a:t>
            </a:r>
            <a:endParaRPr lang="pt-BR" sz="1600" dirty="0"/>
          </a:p>
        </p:txBody>
      </p:sp>
      <p:grpSp>
        <p:nvGrpSpPr>
          <p:cNvPr id="2052" name="Grupo 2051"/>
          <p:cNvGrpSpPr/>
          <p:nvPr/>
        </p:nvGrpSpPr>
        <p:grpSpPr>
          <a:xfrm>
            <a:off x="456648" y="2564904"/>
            <a:ext cx="2387160" cy="1728192"/>
            <a:chOff x="539552" y="2564904"/>
            <a:chExt cx="2387160" cy="1728192"/>
          </a:xfrm>
        </p:grpSpPr>
        <p:cxnSp>
          <p:nvCxnSpPr>
            <p:cNvPr id="25" name="Conector de seta reta 24"/>
            <p:cNvCxnSpPr/>
            <p:nvPr/>
          </p:nvCxnSpPr>
          <p:spPr>
            <a:xfrm>
              <a:off x="2926712" y="2564904"/>
              <a:ext cx="0" cy="288869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/>
            <p:cNvCxnSpPr/>
            <p:nvPr/>
          </p:nvCxnSpPr>
          <p:spPr>
            <a:xfrm>
              <a:off x="539552" y="2585553"/>
              <a:ext cx="0" cy="1707543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/>
            <p:cNvCxnSpPr/>
            <p:nvPr/>
          </p:nvCxnSpPr>
          <p:spPr>
            <a:xfrm>
              <a:off x="1187624" y="2564904"/>
              <a:ext cx="0" cy="13681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/>
            <p:cNvCxnSpPr/>
            <p:nvPr/>
          </p:nvCxnSpPr>
          <p:spPr>
            <a:xfrm>
              <a:off x="1849613" y="2585553"/>
              <a:ext cx="0" cy="105947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/>
            <p:cNvCxnSpPr/>
            <p:nvPr/>
          </p:nvCxnSpPr>
          <p:spPr>
            <a:xfrm>
              <a:off x="2411760" y="2564904"/>
              <a:ext cx="0" cy="64807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35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Importação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Espaço Reservado para Texto 26"/>
          <p:cNvSpPr>
            <a:spLocks noGrp="1"/>
          </p:cNvSpPr>
          <p:nvPr>
            <p:ph type="body" sz="quarter" idx="3"/>
          </p:nvPr>
        </p:nvSpPr>
        <p:spPr>
          <a:xfrm>
            <a:off x="611561" y="1124744"/>
            <a:ext cx="8075240" cy="639762"/>
          </a:xfrm>
        </p:spPr>
        <p:txBody>
          <a:bodyPr anchor="t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Sped Fiscal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51" y="1628800"/>
            <a:ext cx="348672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73974" y="2658398"/>
            <a:ext cx="1728192" cy="1368152"/>
            <a:chOff x="683568" y="2348880"/>
            <a:chExt cx="1728192" cy="1368152"/>
          </a:xfrm>
        </p:grpSpPr>
        <p:cxnSp>
          <p:nvCxnSpPr>
            <p:cNvPr id="14" name="Conector de seta reta 13"/>
            <p:cNvCxnSpPr/>
            <p:nvPr/>
          </p:nvCxnSpPr>
          <p:spPr>
            <a:xfrm>
              <a:off x="2411760" y="2348880"/>
              <a:ext cx="0" cy="288869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seta reta 15"/>
            <p:cNvCxnSpPr/>
            <p:nvPr/>
          </p:nvCxnSpPr>
          <p:spPr>
            <a:xfrm>
              <a:off x="683568" y="2348880"/>
              <a:ext cx="0" cy="13681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1331640" y="2369529"/>
              <a:ext cx="0" cy="105947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1907704" y="2348880"/>
              <a:ext cx="0" cy="64807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2334"/>
            <a:ext cx="2410686" cy="58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1798110" y="2874422"/>
            <a:ext cx="3682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Verificar Pendências de Escrituração Fiscal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468220" y="3234462"/>
            <a:ext cx="1667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Abrir Escrituração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02709" y="3666510"/>
            <a:ext cx="1990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Importar Escrituração</a:t>
            </a:r>
            <a:endParaRPr lang="pt-BR" sz="16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51520" y="3954542"/>
            <a:ext cx="2595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Criar nova Escrituração Fiscal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387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15278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Validação de Erros e Advertências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t="10872" b="3920"/>
          <a:stretch/>
        </p:blipFill>
        <p:spPr bwMode="auto">
          <a:xfrm>
            <a:off x="395536" y="1052736"/>
            <a:ext cx="8397162" cy="475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09" y="116632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15530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22114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Visualização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do conteúdo do arquivo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639762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Relatórios da Escrituração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692696"/>
            <a:ext cx="4041775" cy="639762"/>
          </a:xfrm>
        </p:spPr>
        <p:txBody>
          <a:bodyPr anchor="ctr"/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Blocos da Escrituração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r="71052" b="29563"/>
          <a:stretch/>
        </p:blipFill>
        <p:spPr bwMode="auto">
          <a:xfrm>
            <a:off x="4790613" y="1340768"/>
            <a:ext cx="3766533" cy="452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r="75174" b="27412"/>
          <a:stretch/>
        </p:blipFill>
        <p:spPr bwMode="auto">
          <a:xfrm>
            <a:off x="683568" y="1340768"/>
            <a:ext cx="3384376" cy="466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79" y="32319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3091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Exportação</a:t>
            </a: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7118" y="908720"/>
            <a:ext cx="815933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EFD Contribuições &gt;  Exportar Arquivo &gt; Escolher escrituração &gt; Escolher local para salvar.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" name="Espaço Reservado para Conteúdo 2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8667" cy="3888432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219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 e configuração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CP Downloder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CP Manifesto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67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Instalação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Importação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Validação de Erros e Advertências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Abertura de Arquivos existente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Exportação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Protocolo de Envio</a:t>
            </a:r>
          </a:p>
        </p:txBody>
      </p:sp>
    </p:spTree>
    <p:extLst>
      <p:ext uri="{BB962C8B-B14F-4D97-AF65-F5344CB8AC3E}">
        <p14:creationId xmlns:p14="http://schemas.microsoft.com/office/powerpoint/2010/main" val="32664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Protocolo de Envio</a:t>
            </a:r>
            <a:br>
              <a:rPr lang="pt-BR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pt-BR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467545" y="556990"/>
            <a:ext cx="8219256" cy="639762"/>
          </a:xfrm>
        </p:spPr>
        <p:txBody>
          <a:bodyPr/>
          <a:lstStyle/>
          <a:p>
            <a:pPr algn="ctr"/>
            <a:r>
              <a:rPr lang="pt-BR" dirty="0" smtClean="0"/>
              <a:t>EFD Contribuições/ EFD Fiscal &gt; Controle de Escrituração</a:t>
            </a:r>
            <a:endParaRPr lang="pt-BR" dirty="0"/>
          </a:p>
        </p:txBody>
      </p:sp>
      <p:pic>
        <p:nvPicPr>
          <p:cNvPr id="4" name="Imagem 3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074"/>
            <a:ext cx="8253823" cy="453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0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919705">
            <a:off x="383084" y="2221553"/>
            <a:ext cx="5410944" cy="11430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Dúvidas?</a:t>
            </a:r>
            <a:endParaRPr lang="pt-BR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7" name="Imagem 6" descr="rodape_controller.png"/>
          <p:cNvPicPr>
            <a:picLocks noChangeAspect="1"/>
          </p:cNvPicPr>
          <p:nvPr/>
        </p:nvPicPr>
        <p:blipFill>
          <a:blip r:embed="rId2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92696"/>
            <a:ext cx="2132831" cy="5163696"/>
          </a:xfrm>
        </p:spPr>
      </p:pic>
    </p:spTree>
    <p:extLst>
      <p:ext uri="{BB962C8B-B14F-4D97-AF65-F5344CB8AC3E}">
        <p14:creationId xmlns:p14="http://schemas.microsoft.com/office/powerpoint/2010/main" val="20533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32464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800" dirty="0" smtClean="0">
                <a:solidFill>
                  <a:schemeClr val="tx2">
                    <a:lumMod val="50000"/>
                  </a:schemeClr>
                </a:solidFill>
              </a:rPr>
              <a:t>Instalação e Configuração</a:t>
            </a:r>
            <a:r>
              <a:rPr lang="pt-BR" sz="3800" dirty="0"/>
              <a:t/>
            </a:r>
            <a:br>
              <a:rPr lang="pt-BR" sz="3800" dirty="0"/>
            </a:br>
            <a:endParaRPr lang="pt-BR" sz="3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4224570"/>
            <a:ext cx="84226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dirty="0" smtClean="0"/>
              <a:t>Este </a:t>
            </a:r>
            <a:r>
              <a:rPr lang="pt-BR" sz="2000" dirty="0"/>
              <a:t>relatório apresenta as vendas dentro do período solicitado e compara o valor das vendas X valor do mapa resumo. Teoricamente, não deverá apresentar nenhuma diferença na coluna </a:t>
            </a:r>
            <a:r>
              <a:rPr lang="pt-BR" sz="2000" dirty="0" smtClean="0"/>
              <a:t>“Diferença </a:t>
            </a:r>
            <a:r>
              <a:rPr lang="pt-BR" sz="2000" dirty="0"/>
              <a:t>PDV x MAPA</a:t>
            </a:r>
            <a:r>
              <a:rPr lang="pt-BR" sz="2000" dirty="0" smtClean="0"/>
              <a:t>.”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63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8" y="259107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898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Integrar Dados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Fiscais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147248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Integração &gt; Importar Dados Fiscais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0" y="1268760"/>
            <a:ext cx="7783312" cy="5112568"/>
          </a:xfrm>
        </p:spPr>
      </p:pic>
      <p:sp>
        <p:nvSpPr>
          <p:cNvPr id="4" name="CaixaDeTexto 3"/>
          <p:cNvSpPr txBox="1"/>
          <p:nvPr/>
        </p:nvSpPr>
        <p:spPr>
          <a:xfrm>
            <a:off x="5148064" y="4653136"/>
            <a:ext cx="3195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b="1" dirty="0"/>
              <a:t>Após preencher os campos da tela e clicar no botão “Processar Carga Direta </a:t>
            </a:r>
            <a:r>
              <a:rPr lang="pt-BR" b="1" dirty="0" smtClean="0"/>
              <a:t>do    </a:t>
            </a:r>
            <a:r>
              <a:rPr lang="pt-BR" b="1" dirty="0"/>
              <a:t>CP-Gestor”, o sistema deverá importar as informações do sistema CP-Gestor.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36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818" y="28635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Analisar Relatórios</a:t>
            </a:r>
            <a:br>
              <a:rPr lang="pt-BR" dirty="0">
                <a:solidFill>
                  <a:schemeClr val="tx2">
                    <a:lumMod val="50000"/>
                  </a:schemeClr>
                </a:solidFill>
              </a:rPr>
            </a:b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9208" y="404664"/>
            <a:ext cx="7931224" cy="639762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>
                    <a:lumMod val="50000"/>
                  </a:schemeClr>
                </a:solidFill>
              </a:rPr>
              <a:t>Relatórios&gt; Resumos Fiscais</a:t>
            </a:r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22291" cy="5173741"/>
          </a:xfrm>
        </p:spPr>
      </p:pic>
      <p:sp>
        <p:nvSpPr>
          <p:cNvPr id="4" name="CaixaDeTexto 3"/>
          <p:cNvSpPr txBox="1"/>
          <p:nvPr/>
        </p:nvSpPr>
        <p:spPr>
          <a:xfrm>
            <a:off x="3419872" y="2564904"/>
            <a:ext cx="48079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000" dirty="0"/>
              <a:t>Este relatório apresenta algumas visões ao usuário que auxiliam no acompanhamento do que está sendo enviado no arquivo do SPED Fiscal ou SPED </a:t>
            </a:r>
            <a:r>
              <a:rPr lang="pt-BR" sz="2000" dirty="0" smtClean="0"/>
              <a:t>Contribuições.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76" y="259106"/>
            <a:ext cx="612067" cy="564985"/>
          </a:xfrm>
          <a:prstGeom prst="rect">
            <a:avLst/>
          </a:prstGeom>
        </p:spPr>
      </p:pic>
      <p:pic>
        <p:nvPicPr>
          <p:cNvPr id="10" name="Imagem 9" descr="rodape_controller.png"/>
          <p:cNvPicPr>
            <a:picLocks noChangeAspect="1"/>
          </p:cNvPicPr>
          <p:nvPr/>
        </p:nvPicPr>
        <p:blipFill>
          <a:blip r:embed="rId3" cstate="print"/>
          <a:srcRect t="39182"/>
          <a:stretch>
            <a:fillRect/>
          </a:stretch>
        </p:blipFill>
        <p:spPr>
          <a:xfrm>
            <a:off x="-828600" y="5085184"/>
            <a:ext cx="10297144" cy="18722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 que veremos?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Relatório de Vendas x Mapa </a:t>
            </a:r>
            <a:r>
              <a:rPr lang="pt-BR" sz="2800" dirty="0" smtClean="0"/>
              <a:t>Resumo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Integrar Dados </a:t>
            </a:r>
            <a:r>
              <a:rPr lang="pt-BR" sz="2800" dirty="0" smtClean="0"/>
              <a:t>Fiscais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Analisar </a:t>
            </a:r>
            <a:r>
              <a:rPr lang="pt-BR" sz="2800" dirty="0" smtClean="0"/>
              <a:t>Relatórios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Informar Natureza de </a:t>
            </a:r>
            <a:r>
              <a:rPr lang="pt-BR" sz="2800" dirty="0" smtClean="0"/>
              <a:t>Receita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Informar </a:t>
            </a:r>
            <a:r>
              <a:rPr lang="pt-BR" sz="2800" dirty="0"/>
              <a:t>Tipo de </a:t>
            </a:r>
            <a:r>
              <a:rPr lang="pt-BR" sz="2800" dirty="0" smtClean="0"/>
              <a:t>Crédito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/>
              <a:t>Apuração e Fechamento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 Gerar Arquivo </a:t>
            </a:r>
            <a:r>
              <a:rPr lang="pt-BR" sz="2800" dirty="0" smtClean="0"/>
              <a:t>Sped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Compactar Arquivo Sped</a:t>
            </a:r>
          </a:p>
        </p:txBody>
      </p:sp>
    </p:spTree>
    <p:extLst>
      <p:ext uri="{BB962C8B-B14F-4D97-AF65-F5344CB8AC3E}">
        <p14:creationId xmlns:p14="http://schemas.microsoft.com/office/powerpoint/2010/main" val="6910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737</Words>
  <Application>Microsoft Office PowerPoint</Application>
  <PresentationFormat>Apresentação na tela (4:3)</PresentationFormat>
  <Paragraphs>159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Controller Plus Informática LTDA</vt:lpstr>
      <vt:lpstr> Download e Manifesto de NF´s</vt:lpstr>
      <vt:lpstr>O que veremos?</vt:lpstr>
      <vt:lpstr>Instalação e Configuração </vt:lpstr>
      <vt:lpstr>O que veremos?</vt:lpstr>
      <vt:lpstr>Integrar Dados Fiscais</vt:lpstr>
      <vt:lpstr>O que veremos?</vt:lpstr>
      <vt:lpstr>Analisar Relatórios </vt:lpstr>
      <vt:lpstr>O que veremos?</vt:lpstr>
      <vt:lpstr>Informar Natureza de Receita</vt:lpstr>
      <vt:lpstr>O que veremos?</vt:lpstr>
      <vt:lpstr>Informar Tipo de Crédito</vt:lpstr>
      <vt:lpstr>O que veremos?</vt:lpstr>
      <vt:lpstr>Apuração e Fechamento</vt:lpstr>
      <vt:lpstr>O que veremos?</vt:lpstr>
      <vt:lpstr>Gerar Arquivo Sped</vt:lpstr>
      <vt:lpstr>PVA Programa Validador e Assinador </vt:lpstr>
      <vt:lpstr>O que veremos?</vt:lpstr>
      <vt:lpstr>Instalação</vt:lpstr>
      <vt:lpstr>O que veremos?</vt:lpstr>
      <vt:lpstr>Importação</vt:lpstr>
      <vt:lpstr>Importação</vt:lpstr>
      <vt:lpstr>Importação</vt:lpstr>
      <vt:lpstr>O que veremos?</vt:lpstr>
      <vt:lpstr>Validação de Erros e Advertências </vt:lpstr>
      <vt:lpstr>O que veremos?</vt:lpstr>
      <vt:lpstr>Visualização do conteúdo do arquivo </vt:lpstr>
      <vt:lpstr>O que veremos?</vt:lpstr>
      <vt:lpstr>Exportação</vt:lpstr>
      <vt:lpstr>O que veremos?</vt:lpstr>
      <vt:lpstr>Protocolo de Envio </vt:lpstr>
      <vt:lpstr>Dúvidas?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Camila Tersaroli</cp:lastModifiedBy>
  <cp:revision>214</cp:revision>
  <cp:lastPrinted>2014-05-19T13:54:04Z</cp:lastPrinted>
  <dcterms:created xsi:type="dcterms:W3CDTF">2013-11-14T13:18:25Z</dcterms:created>
  <dcterms:modified xsi:type="dcterms:W3CDTF">2015-11-24T17:51:04Z</dcterms:modified>
</cp:coreProperties>
</file>